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49"/>
  </p:notesMasterIdLst>
  <p:sldIdLst>
    <p:sldId id="268" r:id="rId3"/>
    <p:sldId id="270" r:id="rId4"/>
    <p:sldId id="271" r:id="rId5"/>
    <p:sldId id="290" r:id="rId6"/>
    <p:sldId id="273" r:id="rId7"/>
    <p:sldId id="274" r:id="rId8"/>
    <p:sldId id="275" r:id="rId9"/>
    <p:sldId id="276" r:id="rId10"/>
    <p:sldId id="277" r:id="rId11"/>
    <p:sldId id="315" r:id="rId12"/>
    <p:sldId id="314" r:id="rId13"/>
    <p:sldId id="279" r:id="rId14"/>
    <p:sldId id="281" r:id="rId15"/>
    <p:sldId id="282" r:id="rId16"/>
    <p:sldId id="29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316" r:id="rId25"/>
    <p:sldId id="292" r:id="rId26"/>
    <p:sldId id="293" r:id="rId27"/>
    <p:sldId id="294" r:id="rId28"/>
    <p:sldId id="295" r:id="rId29"/>
    <p:sldId id="296" r:id="rId30"/>
    <p:sldId id="297" r:id="rId31"/>
    <p:sldId id="302" r:id="rId32"/>
    <p:sldId id="298" r:id="rId33"/>
    <p:sldId id="299" r:id="rId34"/>
    <p:sldId id="300" r:id="rId35"/>
    <p:sldId id="301" r:id="rId36"/>
    <p:sldId id="303" r:id="rId37"/>
    <p:sldId id="304" r:id="rId38"/>
    <p:sldId id="305" r:id="rId39"/>
    <p:sldId id="307" r:id="rId40"/>
    <p:sldId id="306" r:id="rId41"/>
    <p:sldId id="308" r:id="rId42"/>
    <p:sldId id="309" r:id="rId43"/>
    <p:sldId id="310" r:id="rId44"/>
    <p:sldId id="311" r:id="rId45"/>
    <p:sldId id="312" r:id="rId46"/>
    <p:sldId id="313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3"/>
    <a:srgbClr val="FF9B26"/>
    <a:srgbClr val="8B8376"/>
    <a:srgbClr val="817D76"/>
    <a:srgbClr val="FFCC00"/>
    <a:srgbClr val="FFE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26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21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5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23104"/>
        <c:axId val="141024640"/>
      </c:barChart>
      <c:catAx>
        <c:axId val="14102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024640"/>
        <c:crosses val="autoZero"/>
        <c:auto val="1"/>
        <c:lblAlgn val="ctr"/>
        <c:lblOffset val="100"/>
        <c:noMultiLvlLbl val="0"/>
      </c:catAx>
      <c:valAx>
        <c:axId val="14102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23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6778-BC8B-406A-B30B-3380A914AB42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5FA8-CB2F-4917-9664-D06D71D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Grey/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7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1447800"/>
          </a:xfrm>
        </p:spPr>
        <p:txBody>
          <a:bodyPr>
            <a:normAutofit/>
          </a:bodyPr>
          <a:lstStyle>
            <a:lvl1pPr marL="0" indent="0"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e Agenda-Grey/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B2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genda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Titl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Titl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20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20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rang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y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 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ullets 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5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martA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martA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rgbClr val="FF9B2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ran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-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Only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50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01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 Only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nly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Only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di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8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hite Title Slide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dient Title Slide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923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Agenda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genda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Title #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950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ection Title #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7223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8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D71923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d Content with Caption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ack Content with Caption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7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s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ullets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38774024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0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 Two Content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 Two Content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martArt Diagram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martArt Diagram-Whit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-Black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9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-Black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ack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908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54" r:id="rId3"/>
    <p:sldLayoutId id="2147483690" r:id="rId4"/>
    <p:sldLayoutId id="2147483702" r:id="rId5"/>
    <p:sldLayoutId id="2147483655" r:id="rId6"/>
    <p:sldLayoutId id="2147483689" r:id="rId7"/>
    <p:sldLayoutId id="2147483701" r:id="rId8"/>
    <p:sldLayoutId id="2147483649" r:id="rId9"/>
    <p:sldLayoutId id="2147483695" r:id="rId10"/>
    <p:sldLayoutId id="2147483703" r:id="rId11"/>
    <p:sldLayoutId id="2147483678" r:id="rId12"/>
    <p:sldLayoutId id="2147483664" r:id="rId13"/>
    <p:sldLayoutId id="2147483665" r:id="rId14"/>
    <p:sldLayoutId id="2147483676" r:id="rId15"/>
    <p:sldLayoutId id="2147483669" r:id="rId16"/>
    <p:sldLayoutId id="2147483656" r:id="rId17"/>
    <p:sldLayoutId id="2147483688" r:id="rId18"/>
    <p:sldLayoutId id="2147483708" r:id="rId19"/>
    <p:sldLayoutId id="2147483717" r:id="rId20"/>
    <p:sldLayoutId id="2147483718" r:id="rId21"/>
    <p:sldLayoutId id="2147483666" r:id="rId22"/>
    <p:sldLayoutId id="2147483682" r:id="rId23"/>
    <p:sldLayoutId id="2147483709" r:id="rId24"/>
    <p:sldLayoutId id="2147483652" r:id="rId25"/>
    <p:sldLayoutId id="2147483692" r:id="rId26"/>
    <p:sldLayoutId id="2147483711" r:id="rId27"/>
    <p:sldLayoutId id="2147483668" r:id="rId28"/>
    <p:sldLayoutId id="2147483683" r:id="rId29"/>
    <p:sldLayoutId id="2147483713" r:id="rId30"/>
    <p:sldLayoutId id="2147483671" r:id="rId31"/>
    <p:sldLayoutId id="2147483657" r:id="rId32"/>
    <p:sldLayoutId id="2147483687" r:id="rId33"/>
    <p:sldLayoutId id="2147483714" r:id="rId34"/>
    <p:sldLayoutId id="2147483672" r:id="rId35"/>
    <p:sldLayoutId id="2147483697" r:id="rId36"/>
    <p:sldLayoutId id="2147483673" r:id="rId37"/>
    <p:sldLayoutId id="2147483698" r:id="rId38"/>
    <p:sldLayoutId id="2147483674" r:id="rId39"/>
    <p:sldLayoutId id="2147483699" r:id="rId40"/>
    <p:sldLayoutId id="2147483716" r:id="rId4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32" r:id="rId3"/>
    <p:sldLayoutId id="2147483786" r:id="rId4"/>
    <p:sldLayoutId id="2147483733" r:id="rId5"/>
    <p:sldLayoutId id="2147483735" r:id="rId6"/>
    <p:sldLayoutId id="2147483787" r:id="rId7"/>
    <p:sldLayoutId id="2147483737" r:id="rId8"/>
    <p:sldLayoutId id="2147483736" r:id="rId9"/>
    <p:sldLayoutId id="2147483781" r:id="rId10"/>
    <p:sldLayoutId id="2147483788" r:id="rId11"/>
    <p:sldLayoutId id="2147483739" r:id="rId12"/>
    <p:sldLayoutId id="2147483740" r:id="rId13"/>
    <p:sldLayoutId id="2147483780" r:id="rId14"/>
    <p:sldLayoutId id="2147483789" r:id="rId15"/>
    <p:sldLayoutId id="2147483744" r:id="rId16"/>
    <p:sldLayoutId id="2147483784" r:id="rId17"/>
    <p:sldLayoutId id="2147483745" r:id="rId18"/>
    <p:sldLayoutId id="2147483746" r:id="rId19"/>
    <p:sldLayoutId id="2147483779" r:id="rId20"/>
    <p:sldLayoutId id="2147483778" r:id="rId21"/>
    <p:sldLayoutId id="2147483749" r:id="rId22"/>
    <p:sldLayoutId id="2147483750" r:id="rId23"/>
    <p:sldLayoutId id="2147483777" r:id="rId24"/>
    <p:sldLayoutId id="2147483752" r:id="rId25"/>
    <p:sldLayoutId id="2147483785" r:id="rId26"/>
    <p:sldLayoutId id="2147483776" r:id="rId27"/>
    <p:sldLayoutId id="2147483754" r:id="rId28"/>
    <p:sldLayoutId id="2147483755" r:id="rId29"/>
    <p:sldLayoutId id="2147483775" r:id="rId30"/>
    <p:sldLayoutId id="2147483757" r:id="rId31"/>
    <p:sldLayoutId id="2147483758" r:id="rId32"/>
    <p:sldLayoutId id="2147483774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72" r:id="rId40"/>
    <p:sldLayoutId id="2147483773" r:id="rId4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template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20574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en-US" sz="3200" dirty="0"/>
              <a:t>Here are some examples to get you started. Want </a:t>
            </a:r>
            <a:r>
              <a:rPr lang="en-US" sz="3200" dirty="0" smtClean="0"/>
              <a:t>to add more?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Click </a:t>
            </a:r>
            <a:r>
              <a:rPr lang="en-US" sz="1500" dirty="0"/>
              <a:t>the “New Slide Button” to insert a slide directly after the one you’re using.                   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i="1" dirty="0" smtClean="0"/>
              <a:t>Home </a:t>
            </a:r>
            <a:r>
              <a:rPr lang="en-US" sz="1500" i="1" dirty="0"/>
              <a:t>Tab&gt;New Slide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/>
              <a:t>To pick the layout, use the drop down menu at the bottom of the “New Slide” button (an arrow)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/>
              <a:t>Or, in the Normal view you can right-click and of the slides at the left with your mouse and select “New Slide</a:t>
            </a:r>
            <a:r>
              <a:rPr lang="en-US" sz="1500" dirty="0" smtClean="0"/>
              <a:t>”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You may also duplicate and/or overwrite existing slides in this master presentation for additional options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Images in template are placeholders; replace with images relevant to your presentation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u="sng" dirty="0" smtClean="0"/>
              <a:t>UPDATE</a:t>
            </a:r>
            <a:r>
              <a:rPr lang="en-US" sz="1500" dirty="0" smtClean="0"/>
              <a:t>: For increased contrast try using the newly added Red and Black slide options. Find them here: </a:t>
            </a:r>
            <a:r>
              <a:rPr lang="en-US" sz="1500" i="1" dirty="0"/>
              <a:t>Home Tab&gt;New </a:t>
            </a:r>
            <a:r>
              <a:rPr lang="en-US" sz="1500" i="1" dirty="0" smtClean="0"/>
              <a:t>Slide. </a:t>
            </a:r>
            <a:endParaRPr lang="en-US" sz="1500"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68580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Techniques for Coordinating Utility </a:t>
            </a:r>
            <a:r>
              <a:rPr lang="en-US" sz="6000" dirty="0" smtClean="0">
                <a:solidFill>
                  <a:schemeClr val="bg1"/>
                </a:solidFill>
              </a:rPr>
              <a:t>Relocation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2878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 Bill Morris, 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Who Are the Utility Owners?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1"/>
          <a:stretch/>
        </p:blipFill>
        <p:spPr>
          <a:xfrm>
            <a:off x="2628900" y="923925"/>
            <a:ext cx="3886200" cy="50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Who Are the Utility Owners?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"/>
          <a:stretch/>
        </p:blipFill>
        <p:spPr>
          <a:xfrm>
            <a:off x="2628900" y="914400"/>
            <a:ext cx="3886200" cy="51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Who Are the Utility Owners?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219200"/>
            <a:ext cx="8153400" cy="324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Gas company said they were there.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Said they were going to cut &amp; cap line prior to construction.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Said they did cut &amp; cap line.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Said they were not on the project.</a:t>
            </a:r>
          </a:p>
        </p:txBody>
      </p:sp>
    </p:spTree>
    <p:extLst>
      <p:ext uri="{BB962C8B-B14F-4D97-AF65-F5344CB8AC3E}">
        <p14:creationId xmlns:p14="http://schemas.microsoft.com/office/powerpoint/2010/main" val="33145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/>
          <a:stretch/>
        </p:blipFill>
        <p:spPr>
          <a:xfrm>
            <a:off x="685800" y="914400"/>
            <a:ext cx="7898823" cy="510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Who Are the Utility Owners?</a:t>
            </a:r>
          </a:p>
        </p:txBody>
      </p:sp>
    </p:spTree>
    <p:extLst>
      <p:ext uri="{BB962C8B-B14F-4D97-AF65-F5344CB8AC3E}">
        <p14:creationId xmlns:p14="http://schemas.microsoft.com/office/powerpoint/2010/main" val="22357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Who Are the Utility Owners?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Ownership of Utility Company </a:t>
            </a:r>
            <a:r>
              <a:rPr lang="en-US" sz="2800" dirty="0" smtClean="0"/>
              <a:t>Challenged.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84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JUM Markups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837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71923"/>
                </a:solidFill>
              </a:rPr>
              <a:t>Right of Way Plans</a:t>
            </a:r>
            <a:endParaRPr lang="en-US" sz="6000" dirty="0">
              <a:solidFill>
                <a:srgbClr val="D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ROW Plans – Utilities Highlighted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27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1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ROW Plans – Utilities Highlighted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1209" r="1051" b="1508"/>
          <a:stretch/>
        </p:blipFill>
        <p:spPr>
          <a:xfrm>
            <a:off x="555260" y="914400"/>
            <a:ext cx="795427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ROW Plans – Utilities Highlighted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112"/>
            <a:ext cx="9144000" cy="45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ROW Plans – Utilities Highlighted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4" y="1066800"/>
            <a:ext cx="877475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7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Process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295400"/>
            <a:ext cx="7391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Right of Way </a:t>
            </a:r>
            <a:r>
              <a:rPr lang="en-US" sz="2800" dirty="0" smtClean="0"/>
              <a:t>Plans.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Engineering Contacts and </a:t>
            </a:r>
            <a:r>
              <a:rPr lang="en-US" sz="2800" dirty="0" smtClean="0"/>
              <a:t>Agreements.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Prepare Utility </a:t>
            </a:r>
            <a:r>
              <a:rPr lang="en-US" sz="2800" dirty="0" smtClean="0"/>
              <a:t>Plans.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Relocation </a:t>
            </a:r>
            <a:r>
              <a:rPr lang="en-US" sz="2800" dirty="0" smtClean="0"/>
              <a:t>Agreements.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Relocation </a:t>
            </a:r>
            <a:r>
              <a:rPr lang="en-US" sz="2800" dirty="0" smtClean="0"/>
              <a:t>Construction.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ROW Plans – Incomplete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7"/>
          <a:stretch/>
        </p:blipFill>
        <p:spPr bwMode="auto">
          <a:xfrm>
            <a:off x="228600" y="914400"/>
            <a:ext cx="8686800" cy="51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Right of Way Plans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Identifying the Utility </a:t>
            </a:r>
            <a:r>
              <a:rPr lang="en-US" sz="2800" dirty="0" smtClean="0"/>
              <a:t>Lines.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Utility Lines </a:t>
            </a:r>
            <a:r>
              <a:rPr lang="en-US" sz="2800" dirty="0" smtClean="0"/>
              <a:t>incomplete.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Utility Lines </a:t>
            </a:r>
            <a:r>
              <a:rPr lang="en-US" sz="2800" dirty="0" smtClean="0"/>
              <a:t>incorrect.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03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JUM Markups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8" y="914400"/>
            <a:ext cx="86655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JUM Markups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837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D71923"/>
                </a:solidFill>
              </a:rPr>
              <a:t>Coordination with Design Team</a:t>
            </a:r>
          </a:p>
        </p:txBody>
      </p:sp>
    </p:spTree>
    <p:extLst>
      <p:ext uri="{BB962C8B-B14F-4D97-AF65-F5344CB8AC3E}">
        <p14:creationId xmlns:p14="http://schemas.microsoft.com/office/powerpoint/2010/main" val="36141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Redesign Ramp to miss Telephone RTS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"/>
          <a:stretch/>
        </p:blipFill>
        <p:spPr>
          <a:xfrm>
            <a:off x="1143000" y="914400"/>
            <a:ext cx="6858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Redesign Mainline to miss RTS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"/>
          <a:stretch/>
        </p:blipFill>
        <p:spPr>
          <a:xfrm>
            <a:off x="1168400" y="914400"/>
            <a:ext cx="69088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52400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Redesign to Accommodate Transmission Tower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1"/>
          <a:stretch/>
        </p:blipFill>
        <p:spPr>
          <a:xfrm>
            <a:off x="2628900" y="914400"/>
            <a:ext cx="3886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52400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Redesign to Accommodate Transmission Tower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399"/>
            <a:ext cx="7086600" cy="50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Schedule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39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Letting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KYTC Priorities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Waiting on other Utility Companies</a:t>
            </a:r>
          </a:p>
          <a:p>
            <a:pPr marL="914400" lvl="1" indent="-457200">
              <a:lnSpc>
                <a:spcPct val="150000"/>
              </a:lnSpc>
              <a:buFont typeface="Century Gothic" panose="020B0502020202020204" pitchFamily="34" charset="0"/>
              <a:buChar char="▪"/>
            </a:pPr>
            <a:r>
              <a:rPr lang="en-US" sz="2800" dirty="0"/>
              <a:t>Design</a:t>
            </a:r>
          </a:p>
          <a:p>
            <a:pPr marL="914400" lvl="1" indent="-457200">
              <a:lnSpc>
                <a:spcPct val="150000"/>
              </a:lnSpc>
              <a:buFont typeface="Century Gothic" panose="020B0502020202020204" pitchFamily="34" charset="0"/>
              <a:buChar char="▪"/>
            </a:pPr>
            <a:r>
              <a:rPr lang="en-US" sz="2800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0881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JUM Markups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837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71923"/>
                </a:solidFill>
              </a:rPr>
              <a:t>Proposed Conflicts</a:t>
            </a:r>
            <a:endParaRPr lang="en-US" sz="6000" dirty="0">
              <a:solidFill>
                <a:srgbClr val="D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9906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D71923"/>
                </a:solidFill>
              </a:rPr>
              <a:t>What could go wrong?</a:t>
            </a:r>
            <a:endParaRPr lang="en-US" sz="8000" dirty="0">
              <a:solidFill>
                <a:srgbClr val="D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Proposed Conflicts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39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With Other Utility </a:t>
            </a:r>
            <a:r>
              <a:rPr lang="en-US" sz="2800" dirty="0" smtClean="0"/>
              <a:t>Companies.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With </a:t>
            </a:r>
            <a:r>
              <a:rPr lang="en-US" sz="2800" dirty="0" smtClean="0"/>
              <a:t>Cranes.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With Existing </a:t>
            </a:r>
            <a:r>
              <a:rPr lang="en-US" sz="2800" dirty="0" smtClean="0"/>
              <a:t>Structures.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With </a:t>
            </a:r>
            <a:r>
              <a:rPr lang="en-US" sz="2800" dirty="0" smtClean="0"/>
              <a:t>Drainage.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Clear </a:t>
            </a:r>
            <a:r>
              <a:rPr lang="en-US" sz="2800" dirty="0" smtClean="0"/>
              <a:t>Zone.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75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Identify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4" r="729" b="1307"/>
          <a:stretch/>
        </p:blipFill>
        <p:spPr>
          <a:xfrm>
            <a:off x="571501" y="914038"/>
            <a:ext cx="8000999" cy="51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Conflicts with Other Utilities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46" y="1219200"/>
            <a:ext cx="9300946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Conflicts with Crane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Conflicts with Crane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-4905"/>
          <a:stretch/>
        </p:blipFill>
        <p:spPr bwMode="auto">
          <a:xfrm>
            <a:off x="0" y="923925"/>
            <a:ext cx="9144000" cy="509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Conflicts with Crane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Conflicts with Existing Structures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-100445" y="914400"/>
            <a:ext cx="928254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Utility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Leave existing poles within disturbed </a:t>
            </a:r>
            <a:r>
              <a:rPr lang="en-US" sz="2800" dirty="0" smtClean="0"/>
              <a:t>limits.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Put proposed poles within disturbed </a:t>
            </a:r>
            <a:r>
              <a:rPr lang="en-US" sz="2800" dirty="0" smtClean="0"/>
              <a:t>limits.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Put proposed underground within disturbed </a:t>
            </a:r>
            <a:r>
              <a:rPr lang="en-US" sz="2800" dirty="0" smtClean="0"/>
              <a:t>limits.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81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Utility Design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170" r="729" b="1801"/>
          <a:stretch/>
        </p:blipFill>
        <p:spPr>
          <a:xfrm>
            <a:off x="633075" y="923925"/>
            <a:ext cx="7877851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Right of 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Prioritize </a:t>
            </a:r>
            <a:r>
              <a:rPr lang="en-US" sz="2400" dirty="0" smtClean="0"/>
              <a:t>Parcels.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Relocation </a:t>
            </a:r>
            <a:r>
              <a:rPr lang="en-US" sz="2400" dirty="0" smtClean="0"/>
              <a:t>Phases/Sections.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Utility </a:t>
            </a:r>
            <a:r>
              <a:rPr lang="en-US" sz="2400" dirty="0" smtClean="0"/>
              <a:t>Corridor.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 62 in </a:t>
            </a:r>
            <a:r>
              <a:rPr lang="en-US" sz="2400" dirty="0" smtClean="0"/>
              <a:t>Leitchfield.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Newton Pike D/B in </a:t>
            </a:r>
            <a:r>
              <a:rPr lang="en-US" sz="2400" dirty="0" smtClean="0"/>
              <a:t>Lexington.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KY 56 in Union </a:t>
            </a:r>
            <a:r>
              <a:rPr lang="en-US" sz="2400" dirty="0" smtClean="0"/>
              <a:t>County.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Who is Acquiring Utility </a:t>
            </a:r>
            <a:r>
              <a:rPr lang="en-US" sz="2400" dirty="0" smtClean="0"/>
              <a:t>Easements.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Property Owner’s </a:t>
            </a:r>
            <a:r>
              <a:rPr lang="en-US" sz="2400" dirty="0" smtClean="0"/>
              <a:t>Dilemma.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37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Construction Schedule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43000"/>
            <a:ext cx="7772400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Disasters</a:t>
            </a:r>
            <a:endParaRPr lang="en-US" sz="2800" dirty="0"/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▪"/>
            </a:pPr>
            <a:r>
              <a:rPr lang="en-US" sz="2800" dirty="0"/>
              <a:t>Hurricanes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▪"/>
            </a:pPr>
            <a:r>
              <a:rPr lang="en-US" sz="2800" dirty="0"/>
              <a:t>Tornados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▪"/>
            </a:pPr>
            <a:r>
              <a:rPr lang="en-US" sz="2800" dirty="0"/>
              <a:t>Floods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▪"/>
            </a:pPr>
            <a:r>
              <a:rPr lang="en-US" sz="2800" dirty="0" smtClean="0"/>
              <a:t>Ice </a:t>
            </a:r>
            <a:r>
              <a:rPr lang="en-US" sz="2800" dirty="0"/>
              <a:t>Storms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Too Wet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Other Oddities</a:t>
            </a:r>
          </a:p>
        </p:txBody>
      </p:sp>
    </p:spTree>
    <p:extLst>
      <p:ext uri="{BB962C8B-B14F-4D97-AF65-F5344CB8AC3E}">
        <p14:creationId xmlns:p14="http://schemas.microsoft.com/office/powerpoint/2010/main" val="28037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JUM Markups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837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71923"/>
                </a:solidFill>
              </a:rPr>
              <a:t>Get Organized</a:t>
            </a:r>
            <a:endParaRPr lang="en-US" sz="6000" dirty="0">
              <a:solidFill>
                <a:srgbClr val="D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8218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D71923"/>
                </a:solidFill>
              </a:rPr>
              <a:t>Who are utility owners?</a:t>
            </a:r>
            <a:endParaRPr lang="en-US" sz="6000" dirty="0">
              <a:solidFill>
                <a:srgbClr val="D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Spreadsheet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1200"/>
            <a:ext cx="9144000" cy="281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General Information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8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Engineering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15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8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Plans &amp; Relocation Agreement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" y="1447800"/>
            <a:ext cx="911998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Construction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96000" cy="497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KURTS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772400" cy="194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Depository </a:t>
            </a:r>
            <a:r>
              <a:rPr lang="en-US" sz="2800" dirty="0"/>
              <a:t>for the </a:t>
            </a:r>
            <a:r>
              <a:rPr lang="en-US" sz="2800" dirty="0" smtClean="0"/>
              <a:t>documents.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Process.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Keeps track of </a:t>
            </a:r>
            <a:r>
              <a:rPr lang="en-US" sz="2800" dirty="0" smtClean="0"/>
              <a:t>approvals.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2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Get the project built.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7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1"/>
            <a:ext cx="95253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5359" r="5045" b="21495"/>
          <a:stretch/>
        </p:blipFill>
        <p:spPr>
          <a:xfrm rot="21351272">
            <a:off x="1721798" y="48640"/>
            <a:ext cx="5767746" cy="56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248400"/>
            <a:ext cx="1375439" cy="365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59"/>
            <a:ext cx="6608398" cy="59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6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tec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tec Black &amp; Red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Bill Morris</Speakers>
    <Year xmlns="b47a5aad-adfb-4dac-9d3f-47090e67d565">2015</Year>
    <Section xmlns="b47a5aad-adfb-4dac-9d3f-47090e67d565">Utilities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B2BEF826-FC01-40AF-87C7-E35C86477C27}"/>
</file>

<file path=customXml/itemProps2.xml><?xml version="1.0" encoding="utf-8"?>
<ds:datastoreItem xmlns:ds="http://schemas.openxmlformats.org/officeDocument/2006/customXml" ds:itemID="{6B980E6A-A7EE-4954-9D3F-156E99232B94}"/>
</file>

<file path=customXml/itemProps3.xml><?xml version="1.0" encoding="utf-8"?>
<ds:datastoreItem xmlns:ds="http://schemas.openxmlformats.org/officeDocument/2006/customXml" ds:itemID="{1521A6F7-FF8D-4152-8D0F-03A5540A67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</TotalTime>
  <Words>388</Words>
  <Application>Microsoft Office PowerPoint</Application>
  <PresentationFormat>On-screen Show (4:3)</PresentationFormat>
  <Paragraphs>100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Stantec</vt:lpstr>
      <vt:lpstr>Stantec Black &amp; Red</vt:lpstr>
      <vt:lpstr>How to use this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Strasheim, Amy</dc:creator>
  <cp:lastModifiedBy>Farmer, Stephen</cp:lastModifiedBy>
  <cp:revision>88</cp:revision>
  <dcterms:created xsi:type="dcterms:W3CDTF">2013-08-12T00:44:09Z</dcterms:created>
  <dcterms:modified xsi:type="dcterms:W3CDTF">2015-09-04T15:27:18Z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